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59" r:id="rId6"/>
    <p:sldId id="260" r:id="rId7"/>
    <p:sldId id="264" r:id="rId8"/>
    <p:sldId id="261" r:id="rId9"/>
    <p:sldId id="265" r:id="rId10"/>
    <p:sldId id="268" r:id="rId11"/>
    <p:sldId id="269" r:id="rId12"/>
    <p:sldId id="266" r:id="rId13"/>
    <p:sldId id="267" r:id="rId14"/>
    <p:sldId id="262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63" r:id="rId27"/>
  </p:sldIdLst>
  <p:sldSz cx="9144000" cy="6858000" type="screen4x3"/>
  <p:notesSz cx="6858000" cy="9144000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Haga clic en el icono para agregar una imagen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ágenes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Haga clic en el icono para agregar una imagen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Haga clic en el icono para agregar una imagen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s-ES_tradnl" smtClean="0"/>
              <a:t>Haga clic en el icono para agregar una imagen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er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objetos, superior e inf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_tradnl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34C96D4-7576-DB47-A203-500E5EDBEFD9}" type="datetimeFigureOut">
              <a:rPr lang="es-ES_tradnl" smtClean="0"/>
              <a:t>13/10/2011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6D8EBDF-79D5-2941-985D-438FA505F5B1}" type="slidenum">
              <a:rPr lang="es-ES_tradnl" smtClean="0"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57199" y="1425575"/>
            <a:ext cx="8228013" cy="1927225"/>
          </a:xfrm>
        </p:spPr>
        <p:txBody>
          <a:bodyPr/>
          <a:lstStyle/>
          <a:p>
            <a:r>
              <a:rPr lang="es-ES_tradnl" dirty="0"/>
              <a:t>-DECADENTISMO- 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7199" y="4114800"/>
            <a:ext cx="8228013" cy="1066800"/>
          </a:xfrm>
        </p:spPr>
        <p:txBody>
          <a:bodyPr/>
          <a:lstStyle/>
          <a:p>
            <a:r>
              <a:rPr lang="es-ES_tradnl" sz="2800" smtClean="0"/>
              <a:t>todo </a:t>
            </a:r>
            <a:r>
              <a:rPr lang="es-ES_tradnl" sz="2800" dirty="0"/>
              <a:t>menos vulgar …</a:t>
            </a:r>
          </a:p>
          <a:p>
            <a:endParaRPr lang="es-ES_trad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Literatura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los autores vinculados con el decadentismo tendían a sobresalir en las formas de la prosa, desde la ficción hasta la crónica, pasando por la crítica y el ensayo. El simbolismo se convirtió así en la poética representativa del fin de siglo francés; el decadentismo fue elidido o sólo mencionado como la fase negativa de la nueva poesía.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8751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899592" y="1268760"/>
            <a:ext cx="68407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Como antecedente </a:t>
            </a:r>
            <a:r>
              <a:rPr lang="es-MX" dirty="0" err="1" smtClean="0">
                <a:solidFill>
                  <a:schemeClr val="bg1"/>
                </a:solidFill>
              </a:rPr>
              <a:t>estan</a:t>
            </a:r>
            <a:r>
              <a:rPr lang="es-MX" dirty="0" smtClean="0">
                <a:solidFill>
                  <a:schemeClr val="bg1"/>
                </a:solidFill>
              </a:rPr>
              <a:t> los Parnasianos.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 smtClean="0">
                <a:solidFill>
                  <a:schemeClr val="bg1"/>
                </a:solidFill>
              </a:rPr>
              <a:t>Experimentacion</a:t>
            </a:r>
            <a:r>
              <a:rPr lang="es-MX" dirty="0" smtClean="0">
                <a:solidFill>
                  <a:schemeClr val="bg1"/>
                </a:solidFill>
              </a:rPr>
              <a:t> con el verso.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En respuesta al Romanticismo, </a:t>
            </a:r>
            <a:r>
              <a:rPr lang="es-MX" dirty="0" err="1" smtClean="0">
                <a:solidFill>
                  <a:schemeClr val="bg1"/>
                </a:solidFill>
              </a:rPr>
              <a:t>defendian</a:t>
            </a:r>
            <a:r>
              <a:rPr lang="es-MX" dirty="0" smtClean="0">
                <a:solidFill>
                  <a:schemeClr val="bg1"/>
                </a:solidFill>
              </a:rPr>
              <a:t> el arte por el arte.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err="1" smtClean="0">
                <a:solidFill>
                  <a:schemeClr val="bg1"/>
                </a:solidFill>
              </a:rPr>
              <a:t>Poesia</a:t>
            </a:r>
            <a:r>
              <a:rPr lang="es-MX" dirty="0" smtClean="0">
                <a:solidFill>
                  <a:schemeClr val="bg1"/>
                </a:solidFill>
              </a:rPr>
              <a:t> basada en temas </a:t>
            </a:r>
            <a:r>
              <a:rPr lang="es-MX" dirty="0" err="1" smtClean="0">
                <a:solidFill>
                  <a:schemeClr val="bg1"/>
                </a:solidFill>
              </a:rPr>
              <a:t>exoticos</a:t>
            </a:r>
            <a:r>
              <a:rPr lang="es-MX" dirty="0" smtClean="0">
                <a:solidFill>
                  <a:schemeClr val="bg1"/>
                </a:solidFill>
              </a:rPr>
              <a:t>.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Influye en toda Europa u da paso al </a:t>
            </a:r>
            <a:r>
              <a:rPr lang="es-MX" dirty="0" err="1" smtClean="0">
                <a:solidFill>
                  <a:schemeClr val="bg1"/>
                </a:solidFill>
              </a:rPr>
              <a:t>Simbolimo</a:t>
            </a:r>
            <a:r>
              <a:rPr lang="es-MX" dirty="0" smtClean="0">
                <a:solidFill>
                  <a:schemeClr val="bg1"/>
                </a:solidFill>
              </a:rPr>
              <a:t>.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130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Los poetas buscaban y lograban una belleza limitada, impersonal y cincelada</a:t>
            </a:r>
          </a:p>
          <a:p>
            <a:r>
              <a:rPr lang="es-MX" dirty="0" smtClean="0"/>
              <a:t>De carácter irracionalista</a:t>
            </a:r>
          </a:p>
          <a:p>
            <a:r>
              <a:rPr lang="es-MX" dirty="0" smtClean="0"/>
              <a:t>Aspiraciones </a:t>
            </a:r>
            <a:r>
              <a:rPr lang="es-MX" dirty="0" err="1" smtClean="0"/>
              <a:t>Aristocraticas</a:t>
            </a:r>
            <a:endParaRPr lang="es-MX" dirty="0" smtClean="0"/>
          </a:p>
          <a:p>
            <a:r>
              <a:rPr lang="es-MX" dirty="0"/>
              <a:t>La fórmula pictórica y escultórica de los </a:t>
            </a:r>
            <a:r>
              <a:rPr lang="es-MX" dirty="0" smtClean="0"/>
              <a:t>parnasianos, </a:t>
            </a:r>
            <a:r>
              <a:rPr lang="es-MX" dirty="0"/>
              <a:t>se sustituye en el decadentismo por el ideal de la poesía, que tiende a la cualidad de la música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0215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/>
              <a:t>El decadentismo arremete contra la moral y las costumbres burguesas, pretende la evasión de la realidad </a:t>
            </a:r>
            <a:r>
              <a:rPr lang="es-MX" dirty="0" smtClean="0"/>
              <a:t>cotidiana.</a:t>
            </a:r>
          </a:p>
          <a:p>
            <a:r>
              <a:rPr lang="es-MX" dirty="0" smtClean="0"/>
              <a:t>Explora </a:t>
            </a:r>
            <a:r>
              <a:rPr lang="es-MX" dirty="0"/>
              <a:t>las regiones más extremas de la sensibilidad y del inconsciente</a:t>
            </a:r>
            <a:r>
              <a:rPr lang="es-MX" dirty="0" smtClean="0"/>
              <a:t>.</a:t>
            </a:r>
          </a:p>
          <a:p>
            <a:r>
              <a:rPr lang="es-MX" dirty="0"/>
              <a:t>Manifestaron un gusto exagerado por una originalidad artificiosa que se alejase del equilibrio y del buen decir de los modelos literarios clásicos, ya que consideraban que tales ideales llevaban no más que al inmovilismo.</a:t>
            </a:r>
            <a:br>
              <a:rPr lang="es-MX" dirty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027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 </a:t>
            </a:r>
            <a:r>
              <a:rPr lang="es-ES_tradnl" dirty="0" smtClean="0"/>
              <a:t/>
            </a:r>
            <a:br>
              <a:rPr lang="es-ES_tradnl" dirty="0" smtClean="0"/>
            </a:br>
            <a:r>
              <a:rPr lang="es-ES_tradnl" dirty="0" smtClean="0"/>
              <a:t/>
            </a:r>
            <a:br>
              <a:rPr lang="es-ES_tradnl" dirty="0" smtClean="0"/>
            </a:b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39775" y="4343400"/>
            <a:ext cx="7662864" cy="2276569"/>
          </a:xfrm>
        </p:spPr>
        <p:txBody>
          <a:bodyPr/>
          <a:lstStyle/>
          <a:p>
            <a:r>
              <a:rPr lang="es-ES" dirty="0" smtClean="0"/>
              <a:t>El decadentismo </a:t>
            </a:r>
            <a:r>
              <a:rPr lang="es-ES" dirty="0"/>
              <a:t>sería, en sus orígenes, antiacadémico en pintura, antipositivista en filosofía, antinaturalista en literatura</a:t>
            </a:r>
            <a:r>
              <a:rPr lang="es-ES" dirty="0" smtClean="0"/>
              <a:t>.</a:t>
            </a:r>
          </a:p>
          <a:p>
            <a:pPr>
              <a:buNone/>
            </a:pPr>
            <a:r>
              <a:rPr lang="es-ES" dirty="0" smtClean="0"/>
              <a:t> </a:t>
            </a:r>
            <a:endParaRPr lang="es-ES_tradnl" dirty="0"/>
          </a:p>
          <a:p>
            <a:endParaRPr lang="es-ES_tradnl" dirty="0"/>
          </a:p>
        </p:txBody>
      </p:sp>
      <p:pic>
        <p:nvPicPr>
          <p:cNvPr id="4" name="Imagen 3" descr="decadentismo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3" y="450402"/>
            <a:ext cx="2300288" cy="31619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PINTORES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s-MX" sz="2400" dirty="0" smtClean="0"/>
              <a:t>Pierre </a:t>
            </a:r>
            <a:r>
              <a:rPr lang="es-MX" sz="2400" dirty="0" err="1" smtClean="0"/>
              <a:t>Cécile</a:t>
            </a:r>
            <a:r>
              <a:rPr lang="es-MX" sz="2400" dirty="0" smtClean="0"/>
              <a:t> </a:t>
            </a:r>
            <a:r>
              <a:rPr lang="es-MX" sz="2400" dirty="0" err="1" smtClean="0"/>
              <a:t>Puvis</a:t>
            </a:r>
            <a:r>
              <a:rPr lang="es-MX" sz="2400" dirty="0" smtClean="0"/>
              <a:t> de </a:t>
            </a:r>
            <a:r>
              <a:rPr lang="es-MX" sz="2400" dirty="0" err="1" smtClean="0"/>
              <a:t>Chavannes</a:t>
            </a:r>
            <a:endParaRPr lang="es-MX" sz="2400" dirty="0" smtClean="0"/>
          </a:p>
          <a:p>
            <a:r>
              <a:rPr lang="es-MX" sz="2400" dirty="0" smtClean="0"/>
              <a:t>Lawrence Alma-</a:t>
            </a:r>
            <a:r>
              <a:rPr lang="es-MX" sz="2400" dirty="0" err="1" smtClean="0"/>
              <a:t>Tadema</a:t>
            </a:r>
            <a:endParaRPr lang="es-MX" sz="2400" dirty="0" smtClean="0"/>
          </a:p>
          <a:p>
            <a:r>
              <a:rPr lang="es-MX" sz="2400" dirty="0" smtClean="0"/>
              <a:t>Edward </a:t>
            </a:r>
            <a:r>
              <a:rPr lang="es-MX" sz="2400" dirty="0" err="1" smtClean="0"/>
              <a:t>Burne</a:t>
            </a:r>
            <a:r>
              <a:rPr lang="es-MX" sz="2400" dirty="0" smtClean="0"/>
              <a:t>-Jones</a:t>
            </a:r>
          </a:p>
          <a:p>
            <a:r>
              <a:rPr lang="es-MX" sz="2400" dirty="0" err="1" smtClean="0"/>
              <a:t>Gustave</a:t>
            </a:r>
            <a:r>
              <a:rPr lang="es-MX" sz="2400" dirty="0" smtClean="0"/>
              <a:t> </a:t>
            </a:r>
            <a:r>
              <a:rPr lang="es-MX" sz="2400" dirty="0" err="1" smtClean="0"/>
              <a:t>Moreau</a:t>
            </a:r>
            <a:endParaRPr lang="es-MX" sz="2400" dirty="0" smtClean="0"/>
          </a:p>
          <a:p>
            <a:r>
              <a:rPr lang="es-MX" sz="2400" dirty="0" smtClean="0"/>
              <a:t>Jean-León </a:t>
            </a:r>
            <a:r>
              <a:rPr lang="es-MX" sz="2400" dirty="0" err="1" smtClean="0"/>
              <a:t>Gérome</a:t>
            </a:r>
            <a:endParaRPr lang="es-MX" sz="2400" dirty="0" smtClean="0"/>
          </a:p>
          <a:p>
            <a:r>
              <a:rPr lang="es-MX" sz="2400" dirty="0" smtClean="0"/>
              <a:t>John William </a:t>
            </a:r>
            <a:r>
              <a:rPr lang="es-MX" sz="2400" dirty="0" err="1" smtClean="0"/>
              <a:t>Waterhouse</a:t>
            </a:r>
            <a:endParaRPr lang="es-MX" sz="2400" dirty="0" smtClean="0"/>
          </a:p>
          <a:p>
            <a:r>
              <a:rPr lang="es-MX" sz="2400" dirty="0" err="1" smtClean="0"/>
              <a:t>Odilon</a:t>
            </a:r>
            <a:r>
              <a:rPr lang="es-MX" sz="2400" dirty="0" smtClean="0"/>
              <a:t> </a:t>
            </a:r>
            <a:r>
              <a:rPr lang="es-MX" sz="2400" dirty="0" err="1" smtClean="0"/>
              <a:t>Redon</a:t>
            </a:r>
            <a:endParaRPr lang="es-MX" sz="2400" dirty="0" smtClean="0"/>
          </a:p>
          <a:p>
            <a:r>
              <a:rPr lang="es-MX" sz="2400" dirty="0" smtClean="0"/>
              <a:t>Gustav </a:t>
            </a:r>
            <a:r>
              <a:rPr lang="es-MX" sz="2400" dirty="0" err="1" smtClean="0"/>
              <a:t>Klimt</a:t>
            </a:r>
            <a:endParaRPr lang="es-MX" sz="2400" dirty="0" smtClean="0"/>
          </a:p>
          <a:p>
            <a:r>
              <a:rPr lang="es-MX" sz="2400" dirty="0" smtClean="0"/>
              <a:t>Carlos </a:t>
            </a:r>
            <a:r>
              <a:rPr lang="es-MX" sz="2400" dirty="0" err="1" smtClean="0"/>
              <a:t>Schwabe</a:t>
            </a:r>
            <a:endParaRPr lang="es-MX" sz="2400" dirty="0" smtClean="0"/>
          </a:p>
          <a:p>
            <a:r>
              <a:rPr lang="es-MX" sz="2400" dirty="0" err="1" smtClean="0"/>
              <a:t>Leon</a:t>
            </a:r>
            <a:r>
              <a:rPr lang="es-MX" sz="2400" dirty="0" smtClean="0"/>
              <a:t> </a:t>
            </a:r>
            <a:r>
              <a:rPr lang="es-MX" sz="2400" dirty="0" err="1" smtClean="0"/>
              <a:t>Spilliaert</a:t>
            </a:r>
            <a:endParaRPr lang="es-MX" sz="2400" dirty="0" smtClean="0"/>
          </a:p>
          <a:p>
            <a:r>
              <a:rPr lang="es-MX" sz="2400" dirty="0" smtClean="0"/>
              <a:t>Herbert James </a:t>
            </a:r>
            <a:r>
              <a:rPr lang="es-MX" sz="2400" dirty="0" err="1" smtClean="0"/>
              <a:t>Draper</a:t>
            </a:r>
            <a:endParaRPr lang="es-MX" sz="2400" dirty="0" smtClean="0"/>
          </a:p>
          <a:p>
            <a:r>
              <a:rPr lang="es-MX" sz="2400" dirty="0" smtClean="0"/>
              <a:t>Franz von </a:t>
            </a:r>
            <a:r>
              <a:rPr lang="es-MX" sz="2400" dirty="0" err="1" smtClean="0"/>
              <a:t>Stuck</a:t>
            </a:r>
            <a:endParaRPr lang="es-MX" sz="2400" dirty="0" smtClean="0"/>
          </a:p>
          <a:p>
            <a:pPr marL="0" indent="0">
              <a:buNone/>
            </a:pPr>
            <a:endParaRPr lang="es-MX" sz="2400" dirty="0" smtClean="0"/>
          </a:p>
        </p:txBody>
      </p:sp>
    </p:spTree>
    <p:extLst>
      <p:ext uri="{BB962C8B-B14F-4D97-AF65-F5344CB8AC3E}">
        <p14:creationId xmlns:p14="http://schemas.microsoft.com/office/powerpoint/2010/main" val="1750906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William </a:t>
            </a:r>
            <a:r>
              <a:rPr lang="es-MX" dirty="0" err="1" smtClean="0"/>
              <a:t>Holman</a:t>
            </a:r>
            <a:r>
              <a:rPr lang="es-MX" dirty="0" smtClean="0"/>
              <a:t> </a:t>
            </a:r>
            <a:r>
              <a:rPr lang="es-MX" dirty="0" err="1" smtClean="0"/>
              <a:t>Hunt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1772816"/>
            <a:ext cx="7553325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22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edward</a:t>
            </a:r>
            <a:r>
              <a:rPr lang="es-MX" dirty="0" smtClean="0"/>
              <a:t> </a:t>
            </a:r>
            <a:r>
              <a:rPr lang="es-MX" dirty="0" err="1" smtClean="0"/>
              <a:t>robert</a:t>
            </a:r>
            <a:r>
              <a:rPr lang="es-MX" dirty="0" smtClean="0"/>
              <a:t> </a:t>
            </a:r>
            <a:r>
              <a:rPr lang="es-MX" dirty="0" err="1" smtClean="0"/>
              <a:t>hughes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236" y="1772816"/>
            <a:ext cx="28575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362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238250"/>
            <a:ext cx="66675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91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281113"/>
            <a:ext cx="6496050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154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Corriente </a:t>
            </a:r>
            <a:r>
              <a:rPr lang="es-ES_tradnl" dirty="0" smtClean="0"/>
              <a:t>artística ,</a:t>
            </a:r>
            <a:r>
              <a:rPr lang="es-ES_tradnl" dirty="0"/>
              <a:t> filosófica , principalmente literaria, que tuvo su origen en Francia ,en las </a:t>
            </a:r>
            <a:r>
              <a:rPr lang="es-ES_tradnl" dirty="0" smtClean="0"/>
              <a:t>dos </a:t>
            </a:r>
            <a:r>
              <a:rPr lang="es-ES_tradnl" dirty="0"/>
              <a:t>últimas décadas del siglo XIX y se desarrolló por casi toda Europa y algunos países de América. </a:t>
            </a:r>
          </a:p>
          <a:p>
            <a:endParaRPr lang="es-ES_trad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Gustave</a:t>
            </a:r>
            <a:r>
              <a:rPr lang="es-MX" dirty="0" smtClean="0"/>
              <a:t> </a:t>
            </a:r>
            <a:r>
              <a:rPr lang="es-MX" dirty="0" err="1" smtClean="0"/>
              <a:t>Moreau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596339"/>
            <a:ext cx="4485680" cy="4756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51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819150"/>
            <a:ext cx="5238750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897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8536"/>
            <a:ext cx="9054108" cy="7006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684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Jean-</a:t>
            </a:r>
            <a:r>
              <a:rPr lang="es-MX" dirty="0" err="1"/>
              <a:t>Léon</a:t>
            </a:r>
            <a:r>
              <a:rPr lang="es-MX" dirty="0"/>
              <a:t> </a:t>
            </a:r>
            <a:r>
              <a:rPr lang="es-MX" dirty="0" err="1"/>
              <a:t>Gérôme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19275"/>
            <a:ext cx="76200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5914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895350"/>
            <a:ext cx="71437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016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714375"/>
            <a:ext cx="36957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423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 </a:t>
            </a:r>
            <a:br>
              <a:rPr lang="es-ES_tradnl" dirty="0"/>
            </a:br>
            <a:r>
              <a:rPr lang="es-ES" dirty="0"/>
              <a:t>Fin del </a:t>
            </a:r>
            <a:r>
              <a:rPr lang="es-ES" dirty="0" smtClean="0"/>
              <a:t>decadentismo </a:t>
            </a:r>
            <a:r>
              <a:rPr lang="es-ES_tradnl" dirty="0"/>
              <a:t/>
            </a:r>
            <a:br>
              <a:rPr lang="es-ES_tradnl" dirty="0"/>
            </a:b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Hacia 1890,la revista el Mercure de </a:t>
            </a:r>
            <a:r>
              <a:rPr lang="es-ES" dirty="0" smtClean="0"/>
              <a:t>France se </a:t>
            </a:r>
            <a:r>
              <a:rPr lang="es-ES" dirty="0"/>
              <a:t>manifestó a favor del simbolismo. A partir de entonces la trayectoria del decadentismo, entendido como movimiento, se puede considerar terminada. A pesar de que el decadentismo se puede considerar concluido, no se puede decir otro tanto del clima que el decadentismo difundió y alimentó. </a:t>
            </a:r>
            <a:endParaRPr lang="es-ES_tradnl" dirty="0"/>
          </a:p>
          <a:p>
            <a:endParaRPr lang="es-ES_trad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El decadentismo surgió en una época de paso, de transición,</a:t>
            </a:r>
            <a:r>
              <a:rPr lang="es-ES_tradnl" dirty="0" smtClean="0"/>
              <a:t> del </a:t>
            </a:r>
            <a:r>
              <a:rPr lang="es-ES_tradnl" dirty="0"/>
              <a:t>paso de la libre concurrencia a la economía del predominio de los monopolios,</a:t>
            </a:r>
            <a:r>
              <a:rPr lang="es-ES_tradnl" dirty="0" smtClean="0"/>
              <a:t> que </a:t>
            </a:r>
            <a:r>
              <a:rPr lang="es-ES_tradnl" dirty="0"/>
              <a:t>es lo que caracteriza al imperialismo, fase superior y última del capitalismo en la que hoy vivimos .</a:t>
            </a:r>
          </a:p>
          <a:p>
            <a:endParaRPr lang="es-ES_tradnl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259632" y="908720"/>
            <a:ext cx="64087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 smtClean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Tuvo como “padre espiritual” a Charles Baudelaire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dirty="0" smtClean="0"/>
              <a:t>En las artes </a:t>
            </a:r>
            <a:r>
              <a:rPr lang="es-MX" dirty="0" err="1" smtClean="0"/>
              <a:t>plasticas</a:t>
            </a:r>
            <a:r>
              <a:rPr lang="es-MX" dirty="0" smtClean="0"/>
              <a:t>, alude al uso de convenciones </a:t>
            </a:r>
            <a:r>
              <a:rPr lang="es-MX" dirty="0" err="1" smtClean="0"/>
              <a:t>pictoricas</a:t>
            </a:r>
            <a:r>
              <a:rPr lang="es-MX" dirty="0" smtClean="0"/>
              <a:t> para expresar el significado </a:t>
            </a:r>
            <a:r>
              <a:rPr lang="es-MX" dirty="0" err="1" smtClean="0"/>
              <a:t>alegorico</a:t>
            </a:r>
            <a:r>
              <a:rPr lang="es-MX" dirty="0" smtClean="0"/>
              <a:t> latente en la obra.</a:t>
            </a:r>
          </a:p>
          <a:p>
            <a:endParaRPr lang="es-MX" dirty="0"/>
          </a:p>
          <a:p>
            <a:r>
              <a:rPr lang="es-MX" dirty="0" smtClean="0"/>
              <a:t>Tendencia a lo </a:t>
            </a:r>
            <a:r>
              <a:rPr lang="es-MX" dirty="0" err="1" smtClean="0"/>
              <a:t>aristocratico</a:t>
            </a:r>
            <a:r>
              <a:rPr lang="es-MX" dirty="0" smtClean="0"/>
              <a:t>, </a:t>
            </a:r>
            <a:r>
              <a:rPr lang="es-MX" dirty="0"/>
              <a:t> </a:t>
            </a:r>
            <a:r>
              <a:rPr lang="es-MX" dirty="0" smtClean="0"/>
              <a:t>lo extraño, lo oculto, lo </a:t>
            </a:r>
            <a:r>
              <a:rPr lang="es-MX" dirty="0" err="1" smtClean="0"/>
              <a:t>exotico</a:t>
            </a:r>
            <a:r>
              <a:rPr lang="es-MX" dirty="0" smtClean="0"/>
              <a:t> llevado a los extremos desmedidos.</a:t>
            </a:r>
          </a:p>
          <a:p>
            <a:endParaRPr lang="es-MX" dirty="0"/>
          </a:p>
          <a:p>
            <a:r>
              <a:rPr lang="es-MX" dirty="0" err="1" smtClean="0"/>
              <a:t>Descripcion</a:t>
            </a:r>
            <a:r>
              <a:rPr lang="es-MX" dirty="0" smtClean="0"/>
              <a:t> erudita. Plasmar los detalles de las cosas y sensaciones.</a:t>
            </a:r>
          </a:p>
          <a:p>
            <a:endParaRPr lang="es-MX" dirty="0"/>
          </a:p>
          <a:p>
            <a:r>
              <a:rPr lang="es-MX" dirty="0" smtClean="0"/>
              <a:t>Se alejan del equilibrio y del “buen decir” de los modelos </a:t>
            </a:r>
            <a:r>
              <a:rPr lang="es-MX" dirty="0" err="1" smtClean="0"/>
              <a:t>clasicos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dirty="0" smtClean="0"/>
              <a:t>Plasman en la obra una </a:t>
            </a:r>
            <a:r>
              <a:rPr lang="es-MX" dirty="0" err="1" smtClean="0"/>
              <a:t>superrealidad</a:t>
            </a:r>
            <a:r>
              <a:rPr lang="es-MX" dirty="0" smtClean="0"/>
              <a:t> por </a:t>
            </a:r>
            <a:r>
              <a:rPr lang="es-MX" dirty="0" err="1" smtClean="0"/>
              <a:t>via</a:t>
            </a:r>
            <a:r>
              <a:rPr lang="es-MX" dirty="0" smtClean="0"/>
              <a:t> de la </a:t>
            </a:r>
            <a:r>
              <a:rPr lang="es-MX" dirty="0" err="1" smtClean="0"/>
              <a:t>introspeccion</a:t>
            </a:r>
            <a:r>
              <a:rPr lang="es-MX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39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Nacido como reacción al realismo imperante, el decadentismo, un término despectivo e irónico, creado por la crítica académica, se deriva del romanticismo y se caracteriza por defender la evasión de la realidad cotidiana y la celebración de la individualidad aislada de su entorno social .</a:t>
            </a:r>
          </a:p>
          <a:p>
            <a:endParaRPr lang="es-ES_tradnl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El </a:t>
            </a:r>
            <a:r>
              <a:rPr lang="es-ES_tradnl" dirty="0"/>
              <a:t>decadentismo se extendió hasta 1890 combinado con otras escuelas y, desde ese momento hasta 1914, se adjudicó el estandarte artístico del efímero período que se conoce históricamente como la “</a:t>
            </a:r>
            <a:r>
              <a:rPr lang="es-ES_tradnl" dirty="0" err="1"/>
              <a:t>belle</a:t>
            </a:r>
            <a:r>
              <a:rPr lang="es-ES_tradnl" dirty="0"/>
              <a:t> </a:t>
            </a:r>
            <a:r>
              <a:rPr lang="es-ES_tradnl" dirty="0" err="1"/>
              <a:t>époque</a:t>
            </a:r>
            <a:r>
              <a:rPr lang="es-ES_tradnl" dirty="0"/>
              <a:t>”.</a:t>
            </a:r>
            <a:r>
              <a:rPr lang="es-ES_tradnl" dirty="0" smtClean="0"/>
              <a:t> </a:t>
            </a:r>
            <a:endParaRPr lang="es-ES_tradn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 descr="benedictine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838200"/>
            <a:ext cx="3406140" cy="4751129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 estética decadentista es una visión elitista, reaccionaria y hedonista de la vida. De ahí que algunos de sus miembros sean considerados como </a:t>
            </a:r>
            <a:r>
              <a:rPr lang="es-ES_tradnl" b="1" dirty="0"/>
              <a:t>poetas </a:t>
            </a:r>
            <a:r>
              <a:rPr lang="es-ES_tradnl" b="1" dirty="0" smtClean="0"/>
              <a:t>malditos</a:t>
            </a:r>
            <a:r>
              <a:rPr lang="es-ES_tradnl" dirty="0"/>
              <a:t> (</a:t>
            </a:r>
            <a:r>
              <a:rPr lang="es-ES_tradnl" b="1" dirty="0"/>
              <a:t>Verlaine</a:t>
            </a:r>
            <a:r>
              <a:rPr lang="es-ES_tradnl" dirty="0"/>
              <a:t>, </a:t>
            </a:r>
            <a:r>
              <a:rPr lang="es-ES_tradnl" b="1" dirty="0"/>
              <a:t>Rimbaud</a:t>
            </a:r>
            <a:r>
              <a:rPr lang="es-ES_tradnl" dirty="0"/>
              <a:t>, y la fuente de inspiración: Charles Baudelaire</a:t>
            </a:r>
            <a:r>
              <a:rPr lang="es-ES_tradnl" dirty="0" smtClean="0"/>
              <a:t>).</a:t>
            </a:r>
          </a:p>
          <a:p>
            <a:pPr>
              <a:buNone/>
            </a:pPr>
            <a:endParaRPr lang="es-ES_tradnl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Charles Baudelaire</a:t>
            </a:r>
            <a:endParaRPr lang="es-ES_tradnl" dirty="0"/>
          </a:p>
        </p:txBody>
      </p:sp>
      <p:pic>
        <p:nvPicPr>
          <p:cNvPr id="4" name="Marcador de contenido 3" descr="charles baudelaire 1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0426" y="2770188"/>
            <a:ext cx="2601560" cy="3267075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énesis">
  <a:themeElements>
    <a:clrScheme name="Gé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é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é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Génesis.thmx</Template>
  <TotalTime>26</TotalTime>
  <Words>533</Words>
  <Application>Microsoft Office PowerPoint</Application>
  <PresentationFormat>Presentación en pantalla (4:3)</PresentationFormat>
  <Paragraphs>61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Génesis</vt:lpstr>
      <vt:lpstr>-DECADENTISMO-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Charles Baudelaire</vt:lpstr>
      <vt:lpstr>Literatura</vt:lpstr>
      <vt:lpstr>Presentación de PowerPoint</vt:lpstr>
      <vt:lpstr>Presentación de PowerPoint</vt:lpstr>
      <vt:lpstr>Presentación de PowerPoint</vt:lpstr>
      <vt:lpstr>   </vt:lpstr>
      <vt:lpstr>PINTORES</vt:lpstr>
      <vt:lpstr>William Holman Hunt</vt:lpstr>
      <vt:lpstr>edward robert hughes</vt:lpstr>
      <vt:lpstr>Presentación de PowerPoint</vt:lpstr>
      <vt:lpstr>Presentación de PowerPoint</vt:lpstr>
      <vt:lpstr>Gustave Moreau</vt:lpstr>
      <vt:lpstr>Presentación de PowerPoint</vt:lpstr>
      <vt:lpstr>Presentación de PowerPoint</vt:lpstr>
      <vt:lpstr>Jean-Léon Gérôme</vt:lpstr>
      <vt:lpstr>Presentación de PowerPoint</vt:lpstr>
      <vt:lpstr>Presentación de PowerPoint</vt:lpstr>
      <vt:lpstr>  Fin del decadentismo  </vt:lpstr>
    </vt:vector>
  </TitlesOfParts>
  <Company>mac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-DECADENTISMO-</dc:title>
  <dc:creator>. .</dc:creator>
  <cp:lastModifiedBy>Tane</cp:lastModifiedBy>
  <cp:revision>3</cp:revision>
  <dcterms:created xsi:type="dcterms:W3CDTF">2011-10-13T09:31:45Z</dcterms:created>
  <dcterms:modified xsi:type="dcterms:W3CDTF">2011-10-13T13:41:01Z</dcterms:modified>
</cp:coreProperties>
</file>